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fmuRwqUQ: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fmuRwqUQ: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VMYYMYZX: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VMYYMYZX: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zygrMvx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zygrMvx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Yf5oG95i: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Yf5oG95i: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EMGIcZ1k: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EMGIcZ1k: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h1xHmq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h1xHmq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2Yy8pUwT: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2Yy8pUwT: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cxbevuBM: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cxbevuBM: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fZybRg5h: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fZybRg5h: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b98657d9b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b98657d9b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b98657d9ba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b98657d9b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b98657d9ba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b98657d9ba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b98657d9b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b98657d9b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4oVWgemf: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4oVWgemf: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GRpEMi: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GRpEMi: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SafeGuard AI: Intelligent Accident Detection and Alert System</a:t>
            </a:r>
            <a:endParaRPr sz="4200"/>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t>Automating accident crash verification and alerting system</a:t>
            </a:r>
            <a:endParaRPr b="1" sz="2400"/>
          </a:p>
        </p:txBody>
      </p:sp>
      <p:sp>
        <p:nvSpPr>
          <p:cNvPr id="74" name="Google Shape;74;p13"/>
          <p:cNvSpPr txBox="1"/>
          <p:nvPr/>
        </p:nvSpPr>
        <p:spPr>
          <a:xfrm>
            <a:off x="218775" y="1112850"/>
            <a:ext cx="1999200" cy="3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ato"/>
                <a:ea typeface="Lato"/>
                <a:cs typeface="Lato"/>
                <a:sym typeface="Lato"/>
              </a:rPr>
              <a:t>Datasets used :</a:t>
            </a:r>
            <a:endParaRPr sz="18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ONCE(One millioN sCenEs) dataset</a:t>
            </a:r>
            <a:endParaRPr sz="1100">
              <a:solidFill>
                <a:schemeClr val="lt1"/>
              </a:solidFill>
              <a:latin typeface="Lato"/>
              <a:ea typeface="Lato"/>
              <a:cs typeface="Lato"/>
              <a:sym typeface="Lato"/>
            </a:endParaRPr>
          </a:p>
          <a:p>
            <a:pPr indent="0" lvl="0" marL="457200" rtl="0" algn="l">
              <a:spcBef>
                <a:spcPts val="0"/>
              </a:spcBef>
              <a:spcAft>
                <a:spcPts val="0"/>
              </a:spcAft>
              <a:buNone/>
            </a:pPr>
            <a:r>
              <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Audi Autonomous Driving Dataset (A2D2)</a:t>
            </a:r>
            <a:endParaRPr sz="1100">
              <a:solidFill>
                <a:schemeClr val="lt1"/>
              </a:solidFill>
              <a:latin typeface="Lato"/>
              <a:ea typeface="Lato"/>
              <a:cs typeface="Lato"/>
              <a:sym typeface="Lato"/>
            </a:endParaRPr>
          </a:p>
          <a:p>
            <a:pPr indent="0" lvl="0" marL="457200" rtl="0" algn="l">
              <a:spcBef>
                <a:spcPts val="0"/>
              </a:spcBef>
              <a:spcAft>
                <a:spcPts val="0"/>
              </a:spcAft>
              <a:buNone/>
            </a:pPr>
            <a:r>
              <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NuScenes CAN Bus</a:t>
            </a:r>
            <a:endParaRPr sz="1100">
              <a:solidFill>
                <a:schemeClr val="lt1"/>
              </a:solidFill>
              <a:latin typeface="Lato"/>
              <a:ea typeface="Lato"/>
              <a:cs typeface="Lato"/>
              <a:sym typeface="Lato"/>
            </a:endParaRPr>
          </a:p>
          <a:p>
            <a:pPr indent="0" lvl="0" marL="457200" rtl="0" algn="l">
              <a:spcBef>
                <a:spcPts val="0"/>
              </a:spcBef>
              <a:spcAft>
                <a:spcPts val="0"/>
              </a:spcAft>
              <a:buNone/>
            </a:pPr>
            <a:r>
              <a:rPr lang="en" sz="1100">
                <a:solidFill>
                  <a:schemeClr val="lt1"/>
                </a:solidFill>
                <a:latin typeface="Lato"/>
                <a:ea typeface="Lato"/>
                <a:cs typeface="Lato"/>
                <a:sym typeface="Lato"/>
              </a:rPr>
              <a:t>Dataset (2022)</a:t>
            </a:r>
            <a:endParaRPr sz="11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5"/>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6"/>
          <p:cNvPicPr preferRelativeResize="0"/>
          <p:nvPr/>
        </p:nvPicPr>
        <p:blipFill rotWithShape="1">
          <a:blip r:embed="rId3">
            <a:alphaModFix/>
          </a:blip>
          <a:srcRect b="0" l="0" r="0" t="0"/>
          <a:stretch/>
        </p:blipFill>
        <p:spPr>
          <a:xfrm>
            <a:off x="4485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Key Features</a:t>
            </a:r>
            <a:endParaRPr sz="2400"/>
          </a:p>
        </p:txBody>
      </p:sp>
      <p:sp>
        <p:nvSpPr>
          <p:cNvPr id="80" name="Google Shape;80;p14"/>
          <p:cNvSpPr txBox="1"/>
          <p:nvPr>
            <p:ph idx="4294967295" type="title"/>
          </p:nvPr>
        </p:nvSpPr>
        <p:spPr>
          <a:xfrm>
            <a:off x="535775" y="1480150"/>
            <a:ext cx="79686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800">
                <a:latin typeface="Lato"/>
                <a:ea typeface="Lato"/>
                <a:cs typeface="Lato"/>
                <a:sym typeface="Lato"/>
              </a:rPr>
              <a:t>Instant Accident Detection:</a:t>
            </a:r>
            <a:r>
              <a:rPr b="0" lang="en" sz="1800">
                <a:latin typeface="Lato"/>
                <a:ea typeface="Lato"/>
                <a:cs typeface="Lato"/>
                <a:sym typeface="Lato"/>
              </a:rPr>
              <a:t> SafeGuard AI utilizes advanced machine learning algorithms to analyze vehicle movement data in real-time. By monitoring sensor inputs such as accelerometers and gyroscopes, our system can accurately detect accidents the moment they occur, providing rapid response to emergencies.</a:t>
            </a:r>
            <a:endParaRPr b="0" sz="1800">
              <a:latin typeface="Lato"/>
              <a:ea typeface="Lato"/>
              <a:cs typeface="Lato"/>
              <a:sym typeface="Lato"/>
            </a:endParaRPr>
          </a:p>
          <a:p>
            <a:pPr indent="0" lvl="0" marL="0" rtl="0" algn="l">
              <a:lnSpc>
                <a:spcPct val="115000"/>
              </a:lnSpc>
              <a:spcBef>
                <a:spcPts val="1600"/>
              </a:spcBef>
              <a:spcAft>
                <a:spcPts val="0"/>
              </a:spcAft>
              <a:buClr>
                <a:schemeClr val="dk2"/>
              </a:buClr>
              <a:buSzPts val="1100"/>
              <a:buFont typeface="Arial"/>
              <a:buNone/>
            </a:pPr>
            <a:r>
              <a:rPr lang="en" sz="1800">
                <a:latin typeface="Lato"/>
                <a:ea typeface="Lato"/>
                <a:cs typeface="Lato"/>
                <a:sym typeface="Lato"/>
              </a:rPr>
              <a:t>Automated Alert System: </a:t>
            </a:r>
            <a:r>
              <a:rPr b="0" lang="en" sz="1800">
                <a:latin typeface="Lato"/>
                <a:ea typeface="Lato"/>
                <a:cs typeface="Lato"/>
                <a:sym typeface="Lato"/>
              </a:rPr>
              <a:t>When an accident is detected, SafeGuard AI automatically triggers an alert to emergency services, nearby vehicles, and designated contacts. This ensures that help arrives quickly, potentially saving lives and reducing the severity of injuries.</a:t>
            </a:r>
            <a:endParaRPr b="0" sz="1800">
              <a:latin typeface="Lato"/>
              <a:ea typeface="Lato"/>
              <a:cs typeface="Lato"/>
              <a:sym typeface="Lato"/>
            </a:endParaRPr>
          </a:p>
          <a:p>
            <a:pPr indent="0" lvl="0" marL="0" rtl="0" algn="l">
              <a:lnSpc>
                <a:spcPct val="115000"/>
              </a:lnSpc>
              <a:spcBef>
                <a:spcPts val="1600"/>
              </a:spcBef>
              <a:spcAft>
                <a:spcPts val="1600"/>
              </a:spcAft>
              <a:buNone/>
            </a:pPr>
            <a:r>
              <a:t/>
            </a:r>
            <a:endParaRPr b="0" sz="18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Key Features</a:t>
            </a:r>
            <a:endParaRPr sz="2400"/>
          </a:p>
        </p:txBody>
      </p:sp>
      <p:sp>
        <p:nvSpPr>
          <p:cNvPr id="86" name="Google Shape;86;p15"/>
          <p:cNvSpPr txBox="1"/>
          <p:nvPr>
            <p:ph idx="4294967295" type="title"/>
          </p:nvPr>
        </p:nvSpPr>
        <p:spPr>
          <a:xfrm>
            <a:off x="535775" y="1480150"/>
            <a:ext cx="79686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Lato"/>
                <a:ea typeface="Lato"/>
                <a:cs typeface="Lato"/>
                <a:sym typeface="Lato"/>
              </a:rPr>
              <a:t>Efficient Communication:</a:t>
            </a:r>
            <a:r>
              <a:rPr b="0" lang="en" sz="1800">
                <a:latin typeface="Lato"/>
                <a:ea typeface="Lato"/>
                <a:cs typeface="Lato"/>
                <a:sym typeface="Lato"/>
              </a:rPr>
              <a:t> Our system leverages wireless communication technologies to transmit accident data seamlessly. Whether it's through cellular networks, satellite communication, or dedicated short-range radios, SafeGuard AI ensures reliable communication even in remote or low-coverage areas.</a:t>
            </a:r>
            <a:endParaRPr b="0" sz="1800">
              <a:latin typeface="Lato"/>
              <a:ea typeface="Lato"/>
              <a:cs typeface="Lato"/>
              <a:sym typeface="Lato"/>
            </a:endParaRPr>
          </a:p>
          <a:p>
            <a:pPr indent="0" lvl="0" marL="0" rtl="0" algn="l">
              <a:lnSpc>
                <a:spcPct val="115000"/>
              </a:lnSpc>
              <a:spcBef>
                <a:spcPts val="1600"/>
              </a:spcBef>
              <a:spcAft>
                <a:spcPts val="0"/>
              </a:spcAft>
              <a:buNone/>
            </a:pPr>
            <a:r>
              <a:rPr lang="en" sz="1800">
                <a:latin typeface="Lato"/>
                <a:ea typeface="Lato"/>
                <a:cs typeface="Lato"/>
                <a:sym typeface="Lato"/>
              </a:rPr>
              <a:t>User-Friendly Interface:</a:t>
            </a:r>
            <a:r>
              <a:rPr b="0" lang="en" sz="1800">
                <a:latin typeface="Lato"/>
                <a:ea typeface="Lato"/>
                <a:cs typeface="Lato"/>
                <a:sym typeface="Lato"/>
              </a:rPr>
              <a:t> SafeGuard AI features an intuitive user interface that allows users to monitor system status, receive alerts, and access emergency assistance with ease. With simple controls and clear visual indicators, our system empowers drivers and passengers to stay safe on the road.</a:t>
            </a:r>
            <a:endParaRPr b="0" sz="1800">
              <a:latin typeface="Lato"/>
              <a:ea typeface="Lato"/>
              <a:cs typeface="Lato"/>
              <a:sym typeface="Lato"/>
            </a:endParaRPr>
          </a:p>
          <a:p>
            <a:pPr indent="0" lvl="0" marL="0" rtl="0" algn="l">
              <a:lnSpc>
                <a:spcPct val="115000"/>
              </a:lnSpc>
              <a:spcBef>
                <a:spcPts val="1600"/>
              </a:spcBef>
              <a:spcAft>
                <a:spcPts val="0"/>
              </a:spcAft>
              <a:buNone/>
            </a:pPr>
            <a:r>
              <a:t/>
            </a:r>
            <a:endParaRPr sz="1800">
              <a:latin typeface="Lato"/>
              <a:ea typeface="Lato"/>
              <a:cs typeface="Lato"/>
              <a:sym typeface="Lato"/>
            </a:endParaRPr>
          </a:p>
          <a:p>
            <a:pPr indent="0" lvl="0" marL="0" rtl="0" algn="l">
              <a:lnSpc>
                <a:spcPct val="115000"/>
              </a:lnSpc>
              <a:spcBef>
                <a:spcPts val="1600"/>
              </a:spcBef>
              <a:spcAft>
                <a:spcPts val="1600"/>
              </a:spcAft>
              <a:buNone/>
            </a:pPr>
            <a:r>
              <a:t/>
            </a:r>
            <a:endParaRPr b="0" sz="18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0" name="Shape 90"/>
        <p:cNvGrpSpPr/>
        <p:nvPr/>
      </p:nvGrpSpPr>
      <p:grpSpPr>
        <a:xfrm>
          <a:off x="0" y="0"/>
          <a:ext cx="0" cy="0"/>
          <a:chOff x="0" y="0"/>
          <a:chExt cx="0" cy="0"/>
        </a:xfrm>
      </p:grpSpPr>
      <p:pic>
        <p:nvPicPr>
          <p:cNvPr id="91" name="Google Shape;91;p16"/>
          <p:cNvPicPr preferRelativeResize="0"/>
          <p:nvPr/>
        </p:nvPicPr>
        <p:blipFill>
          <a:blip r:embed="rId3">
            <a:alphaModFix/>
          </a:blip>
          <a:stretch>
            <a:fillRect/>
          </a:stretch>
        </p:blipFill>
        <p:spPr>
          <a:xfrm>
            <a:off x="484275" y="162725"/>
            <a:ext cx="8102000" cy="4818049"/>
          </a:xfrm>
          <a:prstGeom prst="rect">
            <a:avLst/>
          </a:prstGeom>
          <a:noFill/>
          <a:ln>
            <a:noFill/>
          </a:ln>
        </p:spPr>
      </p:pic>
      <p:sp>
        <p:nvSpPr>
          <p:cNvPr id="92" name="Google Shape;92;p16"/>
          <p:cNvSpPr txBox="1"/>
          <p:nvPr/>
        </p:nvSpPr>
        <p:spPr>
          <a:xfrm>
            <a:off x="1408525" y="386600"/>
            <a:ext cx="62535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Implementation in Brief</a:t>
            </a:r>
            <a:endParaRPr b="1" sz="3000">
              <a:solidFill>
                <a:schemeClr val="lt2"/>
              </a:solidFill>
              <a:latin typeface="Raleway"/>
              <a:ea typeface="Raleway"/>
              <a:cs typeface="Raleway"/>
              <a:sym typeface="Raleway"/>
            </a:endParaRPr>
          </a:p>
        </p:txBody>
      </p:sp>
      <p:sp>
        <p:nvSpPr>
          <p:cNvPr id="93" name="Google Shape;93;p16"/>
          <p:cNvSpPr txBox="1"/>
          <p:nvPr>
            <p:ph idx="4294967295" type="body"/>
          </p:nvPr>
        </p:nvSpPr>
        <p:spPr>
          <a:xfrm>
            <a:off x="1144675" y="1214550"/>
            <a:ext cx="67812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The Crux of this project idea is to formulate a computationally simple yet powerful on-board Machine Learning Algorithm built within the Micro-controller , coordinating between multiple Electronic Control Units (ECU’s),  that can efficiently train on highly dynamic data obtained from sensors that are installed in vehicles such as</a:t>
            </a:r>
            <a:endParaRPr sz="1200">
              <a:solidFill>
                <a:schemeClr val="dk2"/>
              </a:solidFill>
              <a:latin typeface="Raleway"/>
              <a:ea typeface="Raleway"/>
              <a:cs typeface="Raleway"/>
              <a:sym typeface="Raleway"/>
            </a:endParaRPr>
          </a:p>
          <a:p>
            <a:pPr indent="-317500" lvl="0" marL="457200" rtl="0" algn="l">
              <a:lnSpc>
                <a:spcPct val="100000"/>
              </a:lnSpc>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Accelerometers</a:t>
            </a:r>
            <a:br>
              <a:rPr lang="en" sz="1400">
                <a:latin typeface="Raleway"/>
                <a:ea typeface="Raleway"/>
                <a:cs typeface="Raleway"/>
                <a:sym typeface="Raleway"/>
              </a:rPr>
            </a:br>
            <a:r>
              <a:rPr b="1" lang="en" sz="1200">
                <a:latin typeface="Raleway"/>
                <a:ea typeface="Raleway"/>
                <a:cs typeface="Raleway"/>
                <a:sym typeface="Raleway"/>
              </a:rPr>
              <a:t>Purpose:</a:t>
            </a:r>
            <a:r>
              <a:rPr lang="en" sz="1200">
                <a:latin typeface="Raleway"/>
                <a:ea typeface="Raleway"/>
                <a:cs typeface="Raleway"/>
                <a:sym typeface="Raleway"/>
              </a:rPr>
              <a:t> Measure linear acceleration along multiple axes.</a:t>
            </a:r>
            <a:endParaRPr sz="1200">
              <a:latin typeface="Raleway"/>
              <a:ea typeface="Raleway"/>
              <a:cs typeface="Raleway"/>
              <a:sym typeface="Raleway"/>
            </a:endParaRPr>
          </a:p>
          <a:p>
            <a:pPr indent="0" lvl="0" marL="457200" rtl="0" algn="l">
              <a:lnSpc>
                <a:spcPct val="100000"/>
              </a:lnSpc>
              <a:spcBef>
                <a:spcPts val="200"/>
              </a:spcBef>
              <a:spcAft>
                <a:spcPts val="0"/>
              </a:spcAft>
              <a:buNone/>
            </a:pPr>
            <a:r>
              <a:rPr b="1" lang="en" sz="1200">
                <a:latin typeface="Raleway"/>
                <a:ea typeface="Raleway"/>
                <a:cs typeface="Raleway"/>
                <a:sym typeface="Raleway"/>
              </a:rPr>
              <a:t>Function:</a:t>
            </a:r>
            <a:r>
              <a:rPr lang="en" sz="1200">
                <a:latin typeface="Raleway"/>
                <a:ea typeface="Raleway"/>
                <a:cs typeface="Raleway"/>
                <a:sym typeface="Raleway"/>
              </a:rPr>
              <a:t> Detect sudden changes in velocity, which can indicate impacts or collisions.</a:t>
            </a:r>
            <a:endParaRPr sz="1200">
              <a:latin typeface="Raleway"/>
              <a:ea typeface="Raleway"/>
              <a:cs typeface="Raleway"/>
              <a:sym typeface="Raleway"/>
            </a:endParaRPr>
          </a:p>
          <a:p>
            <a:pPr indent="0" lvl="0" marL="457200" rtl="0" algn="l">
              <a:lnSpc>
                <a:spcPct val="100000"/>
              </a:lnSpc>
              <a:spcBef>
                <a:spcPts val="200"/>
              </a:spcBef>
              <a:spcAft>
                <a:spcPts val="0"/>
              </a:spcAft>
              <a:buNone/>
            </a:pPr>
            <a:r>
              <a:rPr b="1" lang="en" sz="1200">
                <a:latin typeface="Raleway"/>
                <a:ea typeface="Raleway"/>
                <a:cs typeface="Raleway"/>
                <a:sym typeface="Raleway"/>
              </a:rPr>
              <a:t>Cost:</a:t>
            </a:r>
            <a:r>
              <a:rPr lang="en" sz="1200">
                <a:latin typeface="Raleway"/>
                <a:ea typeface="Raleway"/>
                <a:cs typeface="Raleway"/>
                <a:sym typeface="Raleway"/>
              </a:rPr>
              <a:t> Accelerometers based on MEMS technology are cost-effective and widely available. ₹500 to ₹1000</a:t>
            </a:r>
            <a:endParaRPr sz="1200">
              <a:latin typeface="Raleway"/>
              <a:ea typeface="Raleway"/>
              <a:cs typeface="Raleway"/>
              <a:sym typeface="Raleway"/>
            </a:endParaRPr>
          </a:p>
          <a:p>
            <a:pPr indent="-317500" lvl="0" marL="457200" rtl="0" algn="l">
              <a:lnSpc>
                <a:spcPct val="100000"/>
              </a:lnSpc>
              <a:spcBef>
                <a:spcPts val="2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Gyroscopes</a:t>
            </a:r>
            <a:br>
              <a:rPr lang="en" sz="1400">
                <a:latin typeface="Raleway"/>
                <a:ea typeface="Raleway"/>
                <a:cs typeface="Raleway"/>
                <a:sym typeface="Raleway"/>
              </a:rPr>
            </a:br>
            <a:r>
              <a:rPr b="1" lang="en" sz="1200">
                <a:latin typeface="Raleway"/>
                <a:ea typeface="Raleway"/>
                <a:cs typeface="Raleway"/>
                <a:sym typeface="Raleway"/>
              </a:rPr>
              <a:t>Purpose: </a:t>
            </a:r>
            <a:r>
              <a:rPr lang="en" sz="1200">
                <a:latin typeface="Raleway"/>
                <a:ea typeface="Raleway"/>
                <a:cs typeface="Raleway"/>
                <a:sym typeface="Raleway"/>
              </a:rPr>
              <a:t>Measure angular velocity and rotation rate.</a:t>
            </a:r>
            <a:endParaRPr sz="1200">
              <a:latin typeface="Raleway"/>
              <a:ea typeface="Raleway"/>
              <a:cs typeface="Raleway"/>
              <a:sym typeface="Raleway"/>
            </a:endParaRPr>
          </a:p>
          <a:p>
            <a:pPr indent="0" lvl="0" marL="457200" rtl="0" algn="l">
              <a:lnSpc>
                <a:spcPct val="100000"/>
              </a:lnSpc>
              <a:spcBef>
                <a:spcPts val="200"/>
              </a:spcBef>
              <a:spcAft>
                <a:spcPts val="0"/>
              </a:spcAft>
              <a:buNone/>
            </a:pPr>
            <a:r>
              <a:rPr b="1" lang="en" sz="1200">
                <a:latin typeface="Raleway"/>
                <a:ea typeface="Raleway"/>
                <a:cs typeface="Raleway"/>
                <a:sym typeface="Raleway"/>
              </a:rPr>
              <a:t>Function: </a:t>
            </a:r>
            <a:r>
              <a:rPr lang="en" sz="1200">
                <a:latin typeface="Raleway"/>
                <a:ea typeface="Raleway"/>
                <a:cs typeface="Raleway"/>
                <a:sym typeface="Raleway"/>
              </a:rPr>
              <a:t>Provide information about vehicle orientation and rotational movements, helping to identify rollover or spin-out accidents. </a:t>
            </a:r>
            <a:r>
              <a:rPr lang="en" sz="1200">
                <a:latin typeface="Raleway"/>
                <a:ea typeface="Raleway"/>
                <a:cs typeface="Raleway"/>
                <a:sym typeface="Raleway"/>
              </a:rPr>
              <a:t>₹500 to ₹1000</a:t>
            </a:r>
            <a:endParaRPr sz="1200">
              <a:latin typeface="Raleway"/>
              <a:ea typeface="Raleway"/>
              <a:cs typeface="Raleway"/>
              <a:sym typeface="Raleway"/>
            </a:endParaRPr>
          </a:p>
          <a:p>
            <a:pPr indent="0" lvl="0" marL="457200" rtl="0" algn="l">
              <a:lnSpc>
                <a:spcPct val="100000"/>
              </a:lnSpc>
              <a:spcBef>
                <a:spcPts val="200"/>
              </a:spcBef>
              <a:spcAft>
                <a:spcPts val="0"/>
              </a:spcAft>
              <a:buNone/>
            </a:pPr>
            <a:r>
              <a:rPr b="1" lang="en" sz="1200">
                <a:latin typeface="Raleway"/>
                <a:ea typeface="Raleway"/>
                <a:cs typeface="Raleway"/>
                <a:sym typeface="Raleway"/>
              </a:rPr>
              <a:t>Cost:</a:t>
            </a:r>
            <a:r>
              <a:rPr lang="en" sz="1200">
                <a:latin typeface="Raleway"/>
                <a:ea typeface="Raleway"/>
                <a:cs typeface="Raleway"/>
                <a:sym typeface="Raleway"/>
              </a:rPr>
              <a:t> MEMS gyroscopes offer a cost-effective solution for measuring angular motion. </a:t>
            </a:r>
            <a:endParaRPr sz="1200">
              <a:latin typeface="Raleway"/>
              <a:ea typeface="Raleway"/>
              <a:cs typeface="Raleway"/>
              <a:sym typeface="Raleway"/>
            </a:endParaRPr>
          </a:p>
          <a:p>
            <a:pPr indent="0" lvl="0" marL="0" rtl="0" algn="l">
              <a:spcBef>
                <a:spcPts val="200"/>
              </a:spcBef>
              <a:spcAft>
                <a:spcPts val="1000"/>
              </a:spcAft>
              <a:buNone/>
            </a:pPr>
            <a:r>
              <a:t/>
            </a:r>
            <a:endParaRPr sz="1200">
              <a:solidFill>
                <a:schemeClr val="dk2"/>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7" name="Shape 97"/>
        <p:cNvGrpSpPr/>
        <p:nvPr/>
      </p:nvGrpSpPr>
      <p:grpSpPr>
        <a:xfrm>
          <a:off x="0" y="0"/>
          <a:ext cx="0" cy="0"/>
          <a:chOff x="0" y="0"/>
          <a:chExt cx="0" cy="0"/>
        </a:xfrm>
      </p:grpSpPr>
      <p:pic>
        <p:nvPicPr>
          <p:cNvPr id="98" name="Google Shape;98;p17"/>
          <p:cNvPicPr preferRelativeResize="0"/>
          <p:nvPr/>
        </p:nvPicPr>
        <p:blipFill>
          <a:blip r:embed="rId3">
            <a:alphaModFix/>
          </a:blip>
          <a:stretch>
            <a:fillRect/>
          </a:stretch>
        </p:blipFill>
        <p:spPr>
          <a:xfrm>
            <a:off x="484275" y="162725"/>
            <a:ext cx="8102000" cy="4818049"/>
          </a:xfrm>
          <a:prstGeom prst="rect">
            <a:avLst/>
          </a:prstGeom>
          <a:noFill/>
          <a:ln>
            <a:noFill/>
          </a:ln>
        </p:spPr>
      </p:pic>
      <p:sp>
        <p:nvSpPr>
          <p:cNvPr id="99" name="Google Shape;99;p17"/>
          <p:cNvSpPr txBox="1"/>
          <p:nvPr/>
        </p:nvSpPr>
        <p:spPr>
          <a:xfrm>
            <a:off x="1408525" y="386600"/>
            <a:ext cx="62535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Implementation in Detail</a:t>
            </a:r>
            <a:endParaRPr b="1" sz="3000">
              <a:solidFill>
                <a:schemeClr val="lt2"/>
              </a:solidFill>
              <a:latin typeface="Raleway"/>
              <a:ea typeface="Raleway"/>
              <a:cs typeface="Raleway"/>
              <a:sym typeface="Raleway"/>
            </a:endParaRPr>
          </a:p>
        </p:txBody>
      </p:sp>
      <p:sp>
        <p:nvSpPr>
          <p:cNvPr id="100" name="Google Shape;100;p17"/>
          <p:cNvSpPr txBox="1"/>
          <p:nvPr>
            <p:ph idx="4294967295" type="body"/>
          </p:nvPr>
        </p:nvSpPr>
        <p:spPr>
          <a:xfrm>
            <a:off x="1144675" y="1214550"/>
            <a:ext cx="6781200" cy="33279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Vehicle Dynamics Sensors:</a:t>
            </a:r>
            <a:endParaRPr b="1" sz="1400">
              <a:solidFill>
                <a:schemeClr val="dk1"/>
              </a:solidFill>
              <a:latin typeface="Raleway"/>
              <a:ea typeface="Raleway"/>
              <a:cs typeface="Raleway"/>
              <a:sym typeface="Raleway"/>
            </a:endParaRPr>
          </a:p>
          <a:p>
            <a:pPr indent="0" lvl="0" marL="457200" rtl="0" algn="l">
              <a:lnSpc>
                <a:spcPct val="100000"/>
              </a:lnSpc>
              <a:spcBef>
                <a:spcPts val="200"/>
              </a:spcBef>
              <a:spcAft>
                <a:spcPts val="0"/>
              </a:spcAft>
              <a:buNone/>
            </a:pPr>
            <a:r>
              <a:rPr b="1" lang="en" sz="1200">
                <a:latin typeface="Raleway"/>
                <a:ea typeface="Raleway"/>
                <a:cs typeface="Raleway"/>
                <a:sym typeface="Raleway"/>
              </a:rPr>
              <a:t>Purpose: </a:t>
            </a:r>
            <a:r>
              <a:rPr lang="en" sz="1200">
                <a:latin typeface="Raleway"/>
                <a:ea typeface="Raleway"/>
                <a:cs typeface="Raleway"/>
                <a:sym typeface="Raleway"/>
              </a:rPr>
              <a:t>Measure parameters related to vehicle movement and dynamics.</a:t>
            </a:r>
            <a:endParaRPr sz="1200">
              <a:latin typeface="Raleway"/>
              <a:ea typeface="Raleway"/>
              <a:cs typeface="Raleway"/>
              <a:sym typeface="Raleway"/>
            </a:endParaRPr>
          </a:p>
          <a:p>
            <a:pPr indent="0" lvl="0" marL="457200" rtl="0" algn="l">
              <a:lnSpc>
                <a:spcPct val="100000"/>
              </a:lnSpc>
              <a:spcBef>
                <a:spcPts val="200"/>
              </a:spcBef>
              <a:spcAft>
                <a:spcPts val="0"/>
              </a:spcAft>
              <a:buNone/>
            </a:pPr>
            <a:r>
              <a:rPr b="1" lang="en" sz="1200">
                <a:latin typeface="Raleway"/>
                <a:ea typeface="Raleway"/>
                <a:cs typeface="Raleway"/>
                <a:sym typeface="Raleway"/>
              </a:rPr>
              <a:t>Function: </a:t>
            </a:r>
            <a:r>
              <a:rPr lang="en" sz="1200">
                <a:latin typeface="Raleway"/>
                <a:ea typeface="Raleway"/>
                <a:cs typeface="Raleway"/>
                <a:sym typeface="Raleway"/>
              </a:rPr>
              <a:t>Provide contextual information such as wheel speed, steering angle, and lateral acceleration, enabling more accurate crash detection.</a:t>
            </a:r>
            <a:endParaRPr sz="1200">
              <a:latin typeface="Raleway"/>
              <a:ea typeface="Raleway"/>
              <a:cs typeface="Raleway"/>
              <a:sym typeface="Raleway"/>
            </a:endParaRPr>
          </a:p>
          <a:p>
            <a:pPr indent="0" lvl="0" marL="457200" rtl="0" algn="l">
              <a:lnSpc>
                <a:spcPct val="100000"/>
              </a:lnSpc>
              <a:spcBef>
                <a:spcPts val="200"/>
              </a:spcBef>
              <a:spcAft>
                <a:spcPts val="0"/>
              </a:spcAft>
              <a:buNone/>
            </a:pPr>
            <a:r>
              <a:rPr b="1" lang="en" sz="1200">
                <a:latin typeface="Raleway"/>
                <a:ea typeface="Raleway"/>
                <a:cs typeface="Raleway"/>
                <a:sym typeface="Raleway"/>
              </a:rPr>
              <a:t>Cost: </a:t>
            </a:r>
            <a:r>
              <a:rPr lang="en" sz="1200">
                <a:latin typeface="Raleway"/>
                <a:ea typeface="Raleway"/>
                <a:cs typeface="Raleway"/>
                <a:sym typeface="Raleway"/>
              </a:rPr>
              <a:t>Sensors like wheel speed sensors </a:t>
            </a:r>
            <a:r>
              <a:rPr lang="en" sz="1200">
                <a:latin typeface="Raleway"/>
                <a:ea typeface="Raleway"/>
                <a:cs typeface="Raleway"/>
                <a:sym typeface="Raleway"/>
              </a:rPr>
              <a:t>₹1000 </a:t>
            </a:r>
            <a:r>
              <a:rPr lang="en" sz="1200">
                <a:latin typeface="Raleway"/>
                <a:ea typeface="Raleway"/>
                <a:cs typeface="Raleway"/>
                <a:sym typeface="Raleway"/>
              </a:rPr>
              <a:t>and steering angle sensors are relatively affordable and commonly used in automotive applications.</a:t>
            </a:r>
            <a:endParaRPr sz="1200">
              <a:latin typeface="Raleway"/>
              <a:ea typeface="Raleway"/>
              <a:cs typeface="Raleway"/>
              <a:sym typeface="Raleway"/>
            </a:endParaRPr>
          </a:p>
          <a:p>
            <a:pPr indent="0" lvl="0" marL="457200" rtl="0" algn="l">
              <a:lnSpc>
                <a:spcPct val="100000"/>
              </a:lnSpc>
              <a:spcBef>
                <a:spcPts val="200"/>
              </a:spcBef>
              <a:spcAft>
                <a:spcPts val="0"/>
              </a:spcAft>
              <a:buNone/>
            </a:pPr>
            <a:r>
              <a:t/>
            </a:r>
            <a:endParaRPr sz="1200">
              <a:latin typeface="Raleway"/>
              <a:ea typeface="Raleway"/>
              <a:cs typeface="Raleway"/>
              <a:sym typeface="Raleway"/>
            </a:endParaRPr>
          </a:p>
          <a:p>
            <a:pPr indent="-317500" lvl="0" marL="457200" rtl="0" algn="l">
              <a:lnSpc>
                <a:spcPct val="100000"/>
              </a:lnSpc>
              <a:spcBef>
                <a:spcPts val="2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Collision Detection Sensors (Optional)</a:t>
            </a:r>
            <a:br>
              <a:rPr lang="en" sz="1400">
                <a:latin typeface="Raleway"/>
                <a:ea typeface="Raleway"/>
                <a:cs typeface="Raleway"/>
                <a:sym typeface="Raleway"/>
              </a:rPr>
            </a:br>
            <a:r>
              <a:rPr b="1" lang="en" sz="1200">
                <a:latin typeface="Raleway"/>
                <a:ea typeface="Raleway"/>
                <a:cs typeface="Raleway"/>
                <a:sym typeface="Raleway"/>
              </a:rPr>
              <a:t>Purpose: </a:t>
            </a:r>
            <a:r>
              <a:rPr lang="en" sz="1200">
                <a:latin typeface="Raleway"/>
                <a:ea typeface="Raleway"/>
                <a:cs typeface="Raleway"/>
                <a:sym typeface="Raleway"/>
              </a:rPr>
              <a:t>Identify potential collision threats in the vehicle's surroundings.</a:t>
            </a:r>
            <a:endParaRPr sz="1200">
              <a:latin typeface="Raleway"/>
              <a:ea typeface="Raleway"/>
              <a:cs typeface="Raleway"/>
              <a:sym typeface="Raleway"/>
            </a:endParaRPr>
          </a:p>
          <a:p>
            <a:pPr indent="0" lvl="0" marL="457200" rtl="0" algn="l">
              <a:lnSpc>
                <a:spcPct val="100000"/>
              </a:lnSpc>
              <a:spcBef>
                <a:spcPts val="200"/>
              </a:spcBef>
              <a:spcAft>
                <a:spcPts val="0"/>
              </a:spcAft>
              <a:buNone/>
            </a:pPr>
            <a:r>
              <a:rPr b="1" lang="en" sz="1200">
                <a:latin typeface="Raleway"/>
                <a:ea typeface="Raleway"/>
                <a:cs typeface="Raleway"/>
                <a:sym typeface="Raleway"/>
              </a:rPr>
              <a:t>Function: </a:t>
            </a:r>
            <a:r>
              <a:rPr lang="en" sz="1200">
                <a:latin typeface="Raleway"/>
                <a:ea typeface="Raleway"/>
                <a:cs typeface="Raleway"/>
                <a:sym typeface="Raleway"/>
              </a:rPr>
              <a:t>Supplement accelerometer and gyroscope data by detecting nearby objects or vehicles, helping to anticipate and prevent collisions.</a:t>
            </a:r>
            <a:endParaRPr sz="1200">
              <a:latin typeface="Raleway"/>
              <a:ea typeface="Raleway"/>
              <a:cs typeface="Raleway"/>
              <a:sym typeface="Raleway"/>
            </a:endParaRPr>
          </a:p>
          <a:p>
            <a:pPr indent="0" lvl="0" marL="457200" rtl="0" algn="l">
              <a:lnSpc>
                <a:spcPct val="100000"/>
              </a:lnSpc>
              <a:spcBef>
                <a:spcPts val="200"/>
              </a:spcBef>
              <a:spcAft>
                <a:spcPts val="0"/>
              </a:spcAft>
              <a:buNone/>
            </a:pPr>
            <a:r>
              <a:rPr b="1" lang="en" sz="1200">
                <a:latin typeface="Raleway"/>
                <a:ea typeface="Raleway"/>
                <a:cs typeface="Raleway"/>
                <a:sym typeface="Raleway"/>
              </a:rPr>
              <a:t>Cost:</a:t>
            </a:r>
            <a:r>
              <a:rPr lang="en" sz="1200">
                <a:latin typeface="Raleway"/>
                <a:ea typeface="Raleway"/>
                <a:cs typeface="Raleway"/>
                <a:sym typeface="Raleway"/>
              </a:rPr>
              <a:t> Radar, lidar, or camera-based collision detection systems can be more expensive but may be justified for certain applications.</a:t>
            </a:r>
            <a:endParaRPr sz="1200">
              <a:latin typeface="Raleway"/>
              <a:ea typeface="Raleway"/>
              <a:cs typeface="Raleway"/>
              <a:sym typeface="Raleway"/>
            </a:endParaRPr>
          </a:p>
          <a:p>
            <a:pPr indent="0" lvl="0" marL="0" rtl="0" algn="l">
              <a:spcBef>
                <a:spcPts val="200"/>
              </a:spcBef>
              <a:spcAft>
                <a:spcPts val="0"/>
              </a:spcAft>
              <a:buNone/>
            </a:pPr>
            <a:r>
              <a:t/>
            </a:r>
            <a:endParaRPr b="1" sz="1200">
              <a:latin typeface="Raleway"/>
              <a:ea typeface="Raleway"/>
              <a:cs typeface="Raleway"/>
              <a:sym typeface="Raleway"/>
            </a:endParaRPr>
          </a:p>
          <a:p>
            <a:pPr indent="0" lvl="0" marL="0" rtl="0" algn="l">
              <a:spcBef>
                <a:spcPts val="1000"/>
              </a:spcBef>
              <a:spcAft>
                <a:spcPts val="1000"/>
              </a:spcAft>
              <a:buNone/>
            </a:pPr>
            <a:r>
              <a:rPr b="1" lang="en" sz="1200">
                <a:latin typeface="Raleway"/>
                <a:ea typeface="Raleway"/>
                <a:cs typeface="Raleway"/>
                <a:sym typeface="Raleway"/>
              </a:rPr>
              <a:t>thereby deriving accurate insights for accident crash verification within 10 secs.</a:t>
            </a:r>
            <a:endParaRPr b="1" sz="1200">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4" name="Shape 104"/>
        <p:cNvGrpSpPr/>
        <p:nvPr/>
      </p:nvGrpSpPr>
      <p:grpSpPr>
        <a:xfrm>
          <a:off x="0" y="0"/>
          <a:ext cx="0" cy="0"/>
          <a:chOff x="0" y="0"/>
          <a:chExt cx="0" cy="0"/>
        </a:xfrm>
      </p:grpSpPr>
      <p:pic>
        <p:nvPicPr>
          <p:cNvPr id="105" name="Google Shape;105;p18"/>
          <p:cNvPicPr preferRelativeResize="0"/>
          <p:nvPr/>
        </p:nvPicPr>
        <p:blipFill>
          <a:blip r:embed="rId3">
            <a:alphaModFix/>
          </a:blip>
          <a:stretch>
            <a:fillRect/>
          </a:stretch>
        </p:blipFill>
        <p:spPr>
          <a:xfrm>
            <a:off x="484275" y="162725"/>
            <a:ext cx="8102000" cy="4818049"/>
          </a:xfrm>
          <a:prstGeom prst="rect">
            <a:avLst/>
          </a:prstGeom>
          <a:noFill/>
          <a:ln>
            <a:noFill/>
          </a:ln>
        </p:spPr>
      </p:pic>
      <p:sp>
        <p:nvSpPr>
          <p:cNvPr id="106" name="Google Shape;106;p18"/>
          <p:cNvSpPr txBox="1"/>
          <p:nvPr/>
        </p:nvSpPr>
        <p:spPr>
          <a:xfrm>
            <a:off x="1408525" y="386600"/>
            <a:ext cx="62535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Implementation in Detail</a:t>
            </a:r>
            <a:endParaRPr b="1" sz="3000">
              <a:solidFill>
                <a:schemeClr val="lt2"/>
              </a:solidFill>
              <a:latin typeface="Raleway"/>
              <a:ea typeface="Raleway"/>
              <a:cs typeface="Raleway"/>
              <a:sym typeface="Raleway"/>
            </a:endParaRPr>
          </a:p>
        </p:txBody>
      </p:sp>
      <p:sp>
        <p:nvSpPr>
          <p:cNvPr id="107" name="Google Shape;107;p18"/>
          <p:cNvSpPr txBox="1"/>
          <p:nvPr>
            <p:ph idx="4294967295" type="body"/>
          </p:nvPr>
        </p:nvSpPr>
        <p:spPr>
          <a:xfrm>
            <a:off x="1144675" y="1214550"/>
            <a:ext cx="6781200" cy="33279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Pressure Sensors:</a:t>
            </a:r>
            <a:endParaRPr b="1" sz="1400">
              <a:solidFill>
                <a:schemeClr val="dk1"/>
              </a:solidFill>
              <a:latin typeface="Raleway"/>
              <a:ea typeface="Raleway"/>
              <a:cs typeface="Raleway"/>
              <a:sym typeface="Raleway"/>
            </a:endParaRPr>
          </a:p>
          <a:p>
            <a:pPr indent="0" lvl="0" marL="457200" rtl="0" algn="l">
              <a:lnSpc>
                <a:spcPct val="100000"/>
              </a:lnSpc>
              <a:spcBef>
                <a:spcPts val="200"/>
              </a:spcBef>
              <a:spcAft>
                <a:spcPts val="0"/>
              </a:spcAft>
              <a:buNone/>
            </a:pPr>
            <a:r>
              <a:rPr b="1" lang="en" sz="1200">
                <a:latin typeface="Raleway"/>
                <a:ea typeface="Raleway"/>
                <a:cs typeface="Raleway"/>
                <a:sym typeface="Raleway"/>
              </a:rPr>
              <a:t>Purpose:</a:t>
            </a:r>
            <a:r>
              <a:rPr lang="en" sz="1200">
                <a:latin typeface="Raleway"/>
                <a:ea typeface="Raleway"/>
                <a:cs typeface="Raleway"/>
                <a:sym typeface="Raleway"/>
              </a:rPr>
              <a:t> Measure changes in pressure within the vehicle cabin.</a:t>
            </a:r>
            <a:endParaRPr sz="1200">
              <a:latin typeface="Raleway"/>
              <a:ea typeface="Raleway"/>
              <a:cs typeface="Raleway"/>
              <a:sym typeface="Raleway"/>
            </a:endParaRPr>
          </a:p>
          <a:p>
            <a:pPr indent="0" lvl="0" marL="457200" rtl="0" algn="l">
              <a:lnSpc>
                <a:spcPct val="100000"/>
              </a:lnSpc>
              <a:spcBef>
                <a:spcPts val="200"/>
              </a:spcBef>
              <a:spcAft>
                <a:spcPts val="0"/>
              </a:spcAft>
              <a:buNone/>
            </a:pPr>
            <a:r>
              <a:rPr b="1" lang="en" sz="1200">
                <a:latin typeface="Raleway"/>
                <a:ea typeface="Raleway"/>
                <a:cs typeface="Raleway"/>
                <a:sym typeface="Raleway"/>
              </a:rPr>
              <a:t>Function</a:t>
            </a:r>
            <a:r>
              <a:rPr lang="en" sz="1200">
                <a:latin typeface="Raleway"/>
                <a:ea typeface="Raleway"/>
                <a:cs typeface="Raleway"/>
                <a:sym typeface="Raleway"/>
              </a:rPr>
              <a:t>: Detect sudden pressure surges associated with airbag deployment or collision impact.</a:t>
            </a:r>
            <a:endParaRPr sz="1200">
              <a:latin typeface="Raleway"/>
              <a:ea typeface="Raleway"/>
              <a:cs typeface="Raleway"/>
              <a:sym typeface="Raleway"/>
            </a:endParaRPr>
          </a:p>
          <a:p>
            <a:pPr indent="0" lvl="0" marL="457200" rtl="0" algn="l">
              <a:lnSpc>
                <a:spcPct val="100000"/>
              </a:lnSpc>
              <a:spcBef>
                <a:spcPts val="200"/>
              </a:spcBef>
              <a:spcAft>
                <a:spcPts val="0"/>
              </a:spcAft>
              <a:buNone/>
            </a:pPr>
            <a:r>
              <a:rPr b="1" lang="en" sz="1200">
                <a:latin typeface="Raleway"/>
                <a:ea typeface="Raleway"/>
                <a:cs typeface="Raleway"/>
                <a:sym typeface="Raleway"/>
              </a:rPr>
              <a:t>Cost:</a:t>
            </a:r>
            <a:r>
              <a:rPr lang="en" sz="1200">
                <a:latin typeface="Raleway"/>
                <a:ea typeface="Raleway"/>
                <a:cs typeface="Raleway"/>
                <a:sym typeface="Raleway"/>
              </a:rPr>
              <a:t> Affordable, typically ranging from ₹500 to ₹1500 (approximately $7 to $26) per unit.</a:t>
            </a:r>
            <a:endParaRPr sz="1200">
              <a:latin typeface="Raleway"/>
              <a:ea typeface="Raleway"/>
              <a:cs typeface="Raleway"/>
              <a:sym typeface="Raleway"/>
            </a:endParaRPr>
          </a:p>
          <a:p>
            <a:pPr indent="0" lvl="0" marL="457200" rtl="0" algn="l">
              <a:lnSpc>
                <a:spcPct val="100000"/>
              </a:lnSpc>
              <a:spcBef>
                <a:spcPts val="200"/>
              </a:spcBef>
              <a:spcAft>
                <a:spcPts val="0"/>
              </a:spcAft>
              <a:buNone/>
            </a:pPr>
            <a:r>
              <a:t/>
            </a:r>
            <a:endParaRPr sz="1200">
              <a:latin typeface="Raleway"/>
              <a:ea typeface="Raleway"/>
              <a:cs typeface="Raleway"/>
              <a:sym typeface="Raleway"/>
            </a:endParaRPr>
          </a:p>
          <a:p>
            <a:pPr indent="-317500" lvl="0" marL="457200" rtl="0" algn="l">
              <a:lnSpc>
                <a:spcPct val="100000"/>
              </a:lnSpc>
              <a:spcBef>
                <a:spcPts val="2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Ublox NEO-6M GPS Module</a:t>
            </a:r>
            <a:endParaRPr b="1" sz="1400">
              <a:solidFill>
                <a:schemeClr val="dk1"/>
              </a:solidFill>
              <a:latin typeface="Raleway"/>
              <a:ea typeface="Raleway"/>
              <a:cs typeface="Raleway"/>
              <a:sym typeface="Raleway"/>
            </a:endParaRPr>
          </a:p>
          <a:p>
            <a:pPr indent="0" lvl="0" marL="457200" rtl="0" algn="l">
              <a:lnSpc>
                <a:spcPct val="100000"/>
              </a:lnSpc>
              <a:spcBef>
                <a:spcPts val="200"/>
              </a:spcBef>
              <a:spcAft>
                <a:spcPts val="0"/>
              </a:spcAft>
              <a:buNone/>
            </a:pPr>
            <a:r>
              <a:rPr b="1" lang="en" sz="1200">
                <a:latin typeface="Raleway"/>
                <a:ea typeface="Raleway"/>
                <a:cs typeface="Raleway"/>
                <a:sym typeface="Raleway"/>
              </a:rPr>
              <a:t>Features:</a:t>
            </a:r>
            <a:r>
              <a:rPr lang="en" sz="1200">
                <a:latin typeface="Raleway"/>
                <a:ea typeface="Raleway"/>
                <a:cs typeface="Raleway"/>
                <a:sym typeface="Raleway"/>
              </a:rPr>
              <a:t> The NEO-6M module provides accurate positioning with support for multiple satellite systems including GPS, GLONASS, and Galileo. It offers fast time-to-first-fix (TTFF) and low power consumption, suitable for battery-operated devices.</a:t>
            </a:r>
            <a:endParaRPr sz="1200">
              <a:latin typeface="Raleway"/>
              <a:ea typeface="Raleway"/>
              <a:cs typeface="Raleway"/>
              <a:sym typeface="Raleway"/>
            </a:endParaRPr>
          </a:p>
          <a:p>
            <a:pPr indent="0" lvl="0" marL="457200" rtl="0" algn="l">
              <a:lnSpc>
                <a:spcPct val="100000"/>
              </a:lnSpc>
              <a:spcBef>
                <a:spcPts val="200"/>
              </a:spcBef>
              <a:spcAft>
                <a:spcPts val="0"/>
              </a:spcAft>
              <a:buNone/>
            </a:pPr>
            <a:r>
              <a:rPr b="1" lang="en" sz="1200">
                <a:latin typeface="Raleway"/>
                <a:ea typeface="Raleway"/>
                <a:cs typeface="Raleway"/>
                <a:sym typeface="Raleway"/>
              </a:rPr>
              <a:t>Cost:</a:t>
            </a:r>
            <a:r>
              <a:rPr lang="en" sz="1200">
                <a:latin typeface="Raleway"/>
                <a:ea typeface="Raleway"/>
                <a:cs typeface="Raleway"/>
                <a:sym typeface="Raleway"/>
              </a:rPr>
              <a:t> Typically priced between ₹500 to ₹600 (approximately $7 to $13) per unit, making it a cost-effective option.</a:t>
            </a:r>
            <a:endParaRPr sz="1200">
              <a:latin typeface="Raleway"/>
              <a:ea typeface="Raleway"/>
              <a:cs typeface="Raleway"/>
              <a:sym typeface="Raleway"/>
            </a:endParaRPr>
          </a:p>
          <a:p>
            <a:pPr indent="0" lvl="0" marL="457200" rtl="0" algn="l">
              <a:lnSpc>
                <a:spcPct val="100000"/>
              </a:lnSpc>
              <a:spcBef>
                <a:spcPts val="200"/>
              </a:spcBef>
              <a:spcAft>
                <a:spcPts val="0"/>
              </a:spcAft>
              <a:buNone/>
            </a:pPr>
            <a:r>
              <a:t/>
            </a:r>
            <a:endParaRPr sz="1200">
              <a:latin typeface="Raleway"/>
              <a:ea typeface="Raleway"/>
              <a:cs typeface="Raleway"/>
              <a:sym typeface="Raleway"/>
            </a:endParaRPr>
          </a:p>
          <a:p>
            <a:pPr indent="0" lvl="0" marL="0" rtl="0" algn="l">
              <a:spcBef>
                <a:spcPts val="200"/>
              </a:spcBef>
              <a:spcAft>
                <a:spcPts val="1000"/>
              </a:spcAft>
              <a:buNone/>
            </a:pPr>
            <a:r>
              <a:rPr b="1" lang="en" sz="1200">
                <a:latin typeface="Raleway"/>
                <a:ea typeface="Raleway"/>
                <a:cs typeface="Raleway"/>
                <a:sym typeface="Raleway"/>
              </a:rPr>
              <a:t>thereby deriving accurate insights for accident crash verification within 10 secs.</a:t>
            </a:r>
            <a:endParaRPr b="1" sz="1200">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1" name="Shape 111"/>
        <p:cNvGrpSpPr/>
        <p:nvPr/>
      </p:nvGrpSpPr>
      <p:grpSpPr>
        <a:xfrm>
          <a:off x="0" y="0"/>
          <a:ext cx="0" cy="0"/>
          <a:chOff x="0" y="0"/>
          <a:chExt cx="0" cy="0"/>
        </a:xfrm>
      </p:grpSpPr>
      <p:pic>
        <p:nvPicPr>
          <p:cNvPr id="112" name="Google Shape;112;p19"/>
          <p:cNvPicPr preferRelativeResize="0"/>
          <p:nvPr/>
        </p:nvPicPr>
        <p:blipFill>
          <a:blip r:embed="rId3">
            <a:alphaModFix/>
          </a:blip>
          <a:stretch>
            <a:fillRect/>
          </a:stretch>
        </p:blipFill>
        <p:spPr>
          <a:xfrm>
            <a:off x="0" y="162725"/>
            <a:ext cx="9144000" cy="4818049"/>
          </a:xfrm>
          <a:prstGeom prst="rect">
            <a:avLst/>
          </a:prstGeom>
          <a:noFill/>
          <a:ln>
            <a:noFill/>
          </a:ln>
        </p:spPr>
      </p:pic>
      <p:sp>
        <p:nvSpPr>
          <p:cNvPr id="113" name="Google Shape;113;p19"/>
          <p:cNvSpPr txBox="1"/>
          <p:nvPr/>
        </p:nvSpPr>
        <p:spPr>
          <a:xfrm>
            <a:off x="1408525" y="386600"/>
            <a:ext cx="62535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How this Works ?</a:t>
            </a:r>
            <a:endParaRPr b="1" sz="3000">
              <a:solidFill>
                <a:schemeClr val="lt2"/>
              </a:solidFill>
              <a:latin typeface="Raleway"/>
              <a:ea typeface="Raleway"/>
              <a:cs typeface="Raleway"/>
              <a:sym typeface="Raleway"/>
            </a:endParaRPr>
          </a:p>
        </p:txBody>
      </p:sp>
      <p:sp>
        <p:nvSpPr>
          <p:cNvPr id="114" name="Google Shape;114;p19"/>
          <p:cNvSpPr txBox="1"/>
          <p:nvPr>
            <p:ph idx="4294967295" type="body"/>
          </p:nvPr>
        </p:nvSpPr>
        <p:spPr>
          <a:xfrm>
            <a:off x="535900" y="1214550"/>
            <a:ext cx="80805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solidFill>
                <a:schemeClr val="dk1"/>
              </a:solidFill>
              <a:latin typeface="Raleway"/>
              <a:ea typeface="Raleway"/>
              <a:cs typeface="Raleway"/>
              <a:sym typeface="Raleway"/>
            </a:endParaRPr>
          </a:p>
          <a:p>
            <a:pPr indent="0" lvl="0" marL="0" rtl="0" algn="l">
              <a:spcBef>
                <a:spcPts val="1000"/>
              </a:spcBef>
              <a:spcAft>
                <a:spcPts val="0"/>
              </a:spcAft>
              <a:buNone/>
            </a:pPr>
            <a:r>
              <a:t/>
            </a:r>
            <a:endParaRPr b="1" sz="1400">
              <a:solidFill>
                <a:schemeClr val="dk1"/>
              </a:solidFill>
              <a:latin typeface="Raleway"/>
              <a:ea typeface="Raleway"/>
              <a:cs typeface="Raleway"/>
              <a:sym typeface="Raleway"/>
            </a:endParaRPr>
          </a:p>
          <a:p>
            <a:pPr indent="0" lvl="0" marL="0" rtl="0" algn="l">
              <a:spcBef>
                <a:spcPts val="1000"/>
              </a:spcBef>
              <a:spcAft>
                <a:spcPts val="0"/>
              </a:spcAft>
              <a:buNone/>
            </a:pPr>
            <a:r>
              <a:t/>
            </a:r>
            <a:endParaRPr b="1" sz="1400">
              <a:solidFill>
                <a:schemeClr val="dk1"/>
              </a:solidFill>
              <a:latin typeface="Raleway"/>
              <a:ea typeface="Raleway"/>
              <a:cs typeface="Raleway"/>
              <a:sym typeface="Raleway"/>
            </a:endParaRPr>
          </a:p>
          <a:p>
            <a:pPr indent="0" lvl="0" marL="0" rtl="0" algn="l">
              <a:spcBef>
                <a:spcPts val="1000"/>
              </a:spcBef>
              <a:spcAft>
                <a:spcPts val="0"/>
              </a:spcAft>
              <a:buNone/>
            </a:pPr>
            <a:r>
              <a:t/>
            </a:r>
            <a:endParaRPr b="1" sz="1400">
              <a:solidFill>
                <a:schemeClr val="dk1"/>
              </a:solidFill>
              <a:latin typeface="Raleway"/>
              <a:ea typeface="Raleway"/>
              <a:cs typeface="Raleway"/>
              <a:sym typeface="Raleway"/>
            </a:endParaRPr>
          </a:p>
          <a:p>
            <a:pPr indent="0" lvl="0" marL="0" rtl="0" algn="l">
              <a:spcBef>
                <a:spcPts val="1000"/>
              </a:spcBef>
              <a:spcAft>
                <a:spcPts val="0"/>
              </a:spcAft>
              <a:buNone/>
            </a:pPr>
            <a:r>
              <a:t/>
            </a:r>
            <a:endParaRPr b="1" sz="1400">
              <a:solidFill>
                <a:schemeClr val="dk1"/>
              </a:solidFill>
              <a:latin typeface="Raleway"/>
              <a:ea typeface="Raleway"/>
              <a:cs typeface="Raleway"/>
              <a:sym typeface="Raleway"/>
            </a:endParaRPr>
          </a:p>
          <a:p>
            <a:pPr indent="0" lvl="0" marL="0" rtl="0" algn="l">
              <a:spcBef>
                <a:spcPts val="1000"/>
              </a:spcBef>
              <a:spcAft>
                <a:spcPts val="0"/>
              </a:spcAft>
              <a:buNone/>
            </a:pPr>
            <a:r>
              <a:t/>
            </a:r>
            <a:endParaRPr b="1" sz="1400">
              <a:solidFill>
                <a:schemeClr val="dk1"/>
              </a:solidFill>
              <a:latin typeface="Raleway"/>
              <a:ea typeface="Raleway"/>
              <a:cs typeface="Raleway"/>
              <a:sym typeface="Raleway"/>
            </a:endParaRPr>
          </a:p>
          <a:p>
            <a:pPr indent="0" lvl="0" marL="0" rtl="0" algn="l">
              <a:spcBef>
                <a:spcPts val="1000"/>
              </a:spcBef>
              <a:spcAft>
                <a:spcPts val="1000"/>
              </a:spcAft>
              <a:buNone/>
            </a:pPr>
            <a:r>
              <a:rPr b="1" lang="en" sz="1200">
                <a:latin typeface="Raleway"/>
                <a:ea typeface="Raleway"/>
                <a:cs typeface="Raleway"/>
                <a:sym typeface="Raleway"/>
              </a:rPr>
              <a:t>thereby deriving accurate insights and automated triggers (satellite calls or SMS ) for accident crash verification and information intimation to first responders like</a:t>
            </a:r>
            <a:r>
              <a:rPr b="1" i="1" lang="en" sz="1200" u="sng">
                <a:latin typeface="Raleway"/>
                <a:ea typeface="Raleway"/>
                <a:cs typeface="Raleway"/>
                <a:sym typeface="Raleway"/>
              </a:rPr>
              <a:t> hospital ambulances, police stations</a:t>
            </a:r>
            <a:r>
              <a:rPr b="1" lang="en" sz="1200">
                <a:latin typeface="Raleway"/>
                <a:ea typeface="Raleway"/>
                <a:cs typeface="Raleway"/>
                <a:sym typeface="Raleway"/>
              </a:rPr>
              <a:t> within 10 secs. Moreover the particulars for that accident is automatically recorded into cloud servers for accident- scene restructure and big- data analysis in accident prevention algorithms in the near future.</a:t>
            </a:r>
            <a:endParaRPr b="1" sz="1200">
              <a:latin typeface="Raleway"/>
              <a:ea typeface="Raleway"/>
              <a:cs typeface="Raleway"/>
              <a:sym typeface="Raleway"/>
            </a:endParaRPr>
          </a:p>
        </p:txBody>
      </p:sp>
      <p:sp>
        <p:nvSpPr>
          <p:cNvPr id="115" name="Google Shape;115;p19"/>
          <p:cNvSpPr/>
          <p:nvPr/>
        </p:nvSpPr>
        <p:spPr>
          <a:xfrm>
            <a:off x="535900" y="1982875"/>
            <a:ext cx="8080500" cy="4605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6" name="Google Shape;116;p19"/>
          <p:cNvSpPr txBox="1"/>
          <p:nvPr/>
        </p:nvSpPr>
        <p:spPr>
          <a:xfrm>
            <a:off x="4791800" y="1459525"/>
            <a:ext cx="1329300" cy="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Crash happens</a:t>
            </a:r>
            <a:endParaRPr>
              <a:solidFill>
                <a:schemeClr val="dk2"/>
              </a:solidFill>
              <a:latin typeface="Lato"/>
              <a:ea typeface="Lato"/>
              <a:cs typeface="Lato"/>
              <a:sym typeface="Lato"/>
            </a:endParaRPr>
          </a:p>
        </p:txBody>
      </p:sp>
      <p:sp>
        <p:nvSpPr>
          <p:cNvPr id="117" name="Google Shape;117;p19"/>
          <p:cNvSpPr txBox="1"/>
          <p:nvPr/>
        </p:nvSpPr>
        <p:spPr>
          <a:xfrm>
            <a:off x="797575" y="1344325"/>
            <a:ext cx="1664400" cy="6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Sensors provides data dynamically</a:t>
            </a:r>
            <a:endParaRPr>
              <a:solidFill>
                <a:schemeClr val="dk2"/>
              </a:solidFill>
              <a:latin typeface="Lato"/>
              <a:ea typeface="Lato"/>
              <a:cs typeface="Lato"/>
              <a:sym typeface="Lato"/>
            </a:endParaRPr>
          </a:p>
        </p:txBody>
      </p:sp>
      <p:sp>
        <p:nvSpPr>
          <p:cNvPr id="118" name="Google Shape;118;p19"/>
          <p:cNvSpPr txBox="1"/>
          <p:nvPr/>
        </p:nvSpPr>
        <p:spPr>
          <a:xfrm>
            <a:off x="2461975" y="1186238"/>
            <a:ext cx="2328000" cy="6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On-board self-supervised Deep Learning model trains accordingly</a:t>
            </a:r>
            <a:endParaRPr>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
        <p:nvSpPr>
          <p:cNvPr id="119" name="Google Shape;119;p19"/>
          <p:cNvSpPr txBox="1"/>
          <p:nvPr/>
        </p:nvSpPr>
        <p:spPr>
          <a:xfrm>
            <a:off x="6288375" y="1126775"/>
            <a:ext cx="2328000" cy="9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Model verifies accident crash pattern and predicts severity  from data</a:t>
            </a:r>
            <a:endParaRPr sz="1800">
              <a:solidFill>
                <a:schemeClr val="dk2"/>
              </a:solidFill>
              <a:latin typeface="Lato"/>
              <a:ea typeface="Lato"/>
              <a:cs typeface="Lato"/>
              <a:sym typeface="Lato"/>
            </a:endParaRPr>
          </a:p>
        </p:txBody>
      </p:sp>
      <p:sp>
        <p:nvSpPr>
          <p:cNvPr id="120" name="Google Shape;120;p19"/>
          <p:cNvSpPr txBox="1"/>
          <p:nvPr/>
        </p:nvSpPr>
        <p:spPr>
          <a:xfrm>
            <a:off x="6721600" y="2474725"/>
            <a:ext cx="1664400" cy="6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No response or negative response</a:t>
            </a:r>
            <a:endParaRPr sz="1800">
              <a:solidFill>
                <a:schemeClr val="dk2"/>
              </a:solidFill>
              <a:latin typeface="Lato"/>
              <a:ea typeface="Lato"/>
              <a:cs typeface="Lato"/>
              <a:sym typeface="Lato"/>
            </a:endParaRPr>
          </a:p>
        </p:txBody>
      </p:sp>
      <p:sp>
        <p:nvSpPr>
          <p:cNvPr id="121" name="Google Shape;121;p19"/>
          <p:cNvSpPr txBox="1"/>
          <p:nvPr/>
        </p:nvSpPr>
        <p:spPr>
          <a:xfrm>
            <a:off x="2782100" y="2479425"/>
            <a:ext cx="3751500" cy="8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Wireless &amp; </a:t>
            </a:r>
            <a:r>
              <a:rPr lang="en">
                <a:solidFill>
                  <a:schemeClr val="dk2"/>
                </a:solidFill>
                <a:latin typeface="Lato"/>
                <a:ea typeface="Lato"/>
                <a:cs typeface="Lato"/>
                <a:sym typeface="Lato"/>
              </a:rPr>
              <a:t>Mobile-less communication of </a:t>
            </a:r>
            <a:r>
              <a:rPr b="1" lang="en">
                <a:solidFill>
                  <a:schemeClr val="dk2"/>
                </a:solidFill>
                <a:latin typeface="Lato"/>
                <a:ea typeface="Lato"/>
                <a:cs typeface="Lato"/>
                <a:sym typeface="Lato"/>
              </a:rPr>
              <a:t>location and severity</a:t>
            </a:r>
            <a:r>
              <a:rPr lang="en">
                <a:solidFill>
                  <a:schemeClr val="dk2"/>
                </a:solidFill>
                <a:latin typeface="Lato"/>
                <a:ea typeface="Lato"/>
                <a:cs typeface="Lato"/>
                <a:sym typeface="Lato"/>
              </a:rPr>
              <a:t> to emergency first responders (Ambulance &amp; police)</a:t>
            </a:r>
            <a:endParaRPr sz="1800">
              <a:solidFill>
                <a:schemeClr val="dk2"/>
              </a:solidFill>
              <a:latin typeface="Lato"/>
              <a:ea typeface="Lato"/>
              <a:cs typeface="Lato"/>
              <a:sym typeface="Lato"/>
            </a:endParaRPr>
          </a:p>
        </p:txBody>
      </p:sp>
      <p:sp>
        <p:nvSpPr>
          <p:cNvPr id="122" name="Google Shape;122;p19"/>
          <p:cNvSpPr txBox="1"/>
          <p:nvPr/>
        </p:nvSpPr>
        <p:spPr>
          <a:xfrm>
            <a:off x="797575" y="2513725"/>
            <a:ext cx="1664400" cy="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Lives saved quickly</a:t>
            </a:r>
            <a:endParaRPr sz="1800">
              <a:solidFill>
                <a:schemeClr val="dk2"/>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